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50" r:id="rId1"/>
  </p:sldMasterIdLst>
  <p:notesMasterIdLst>
    <p:notesMasterId r:id="rId9"/>
  </p:notesMasterIdLst>
  <p:handoutMasterIdLst>
    <p:handoutMasterId r:id="rId10"/>
  </p:handoutMasterIdLst>
  <p:sldIdLst>
    <p:sldId id="278" r:id="rId2"/>
    <p:sldId id="279" r:id="rId3"/>
    <p:sldId id="281" r:id="rId4"/>
    <p:sldId id="283" r:id="rId5"/>
    <p:sldId id="286" r:id="rId6"/>
    <p:sldId id="288" r:id="rId7"/>
    <p:sldId id="289" r:id="rId8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mbria Math" panose="02040503050406030204" pitchFamily="18" charset="0"/>
      <p:regular r:id="rId15"/>
    </p:embeddedFont>
    <p:embeddedFont>
      <p:font typeface="Montserrat" panose="020B0604020202020204" charset="-52"/>
      <p:regular r:id="rId16"/>
      <p:bold r:id="rId17"/>
      <p:italic r:id="rId18"/>
      <p:boldItalic r:id="rId19"/>
    </p:embeddedFont>
    <p:embeddedFont>
      <p:font typeface="Montserrat Medium" panose="020B0604020202020204" charset="-52"/>
      <p:regular r:id="rId20"/>
      <p:italic r:id="rId21"/>
    </p:embeddedFont>
    <p:embeddedFont>
      <p:font typeface="Montserrat SemiBold" panose="020B0604020202020204" charset="-52"/>
      <p:regular r:id="rId22"/>
      <p:bold r:id="rId23"/>
      <p:italic r:id="rId24"/>
      <p:boldItalic r:id="rId2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2A30"/>
    <a:srgbClr val="2DA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92" autoAdjust="0"/>
    <p:restoredTop sz="94652"/>
  </p:normalViewPr>
  <p:slideViewPr>
    <p:cSldViewPr snapToGrid="0" snapToObjects="1">
      <p:cViewPr varScale="1">
        <p:scale>
          <a:sx n="91" d="100"/>
          <a:sy n="91" d="100"/>
        </p:scale>
        <p:origin x="63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DF9B46C-3592-F64F-9CA7-F34693C8E60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9D02D7-045B-7F4B-91C9-C26992BB88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AC7D1B-E996-074B-A604-262ADF671E90}" type="datetimeFigureOut">
              <a:rPr lang="ru-RU" smtClean="0"/>
              <a:t>02.03.2021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521D3-896D-D84F-BB1B-881D53AB4A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125DAA-CCFB-E348-B678-6281EEBC8F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16A09-E360-0D47-8535-9162F82825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09298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5.png>
</file>

<file path=ppt/media/image26.gif>
</file>

<file path=ppt/media/image27.png>
</file>

<file path=ppt/media/image28.png>
</file>

<file path=ppt/media/image4.png>
</file>

<file path=ppt/media/image5.png>
</file>

<file path=ppt/media/image6.png>
</file>

<file path=ppt/media/image7.png>
</file>

<file path=ppt/media/image8.png>
</file>

<file path=ppt/media/image83.png>
</file>

<file path=ppt/media/image8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26CCD1-9B88-AE43-9685-DFD52045F444}" type="datetimeFigureOut">
              <a:rPr lang="ru-RU" smtClean="0"/>
              <a:t>02.03.2021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944C4-453E-244A-8E6E-526F237C96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87044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2.emf"/><Relationship Id="rId7" Type="http://schemas.openxmlformats.org/officeDocument/2006/relationships/image" Target="../media/image21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10" Type="http://schemas.openxmlformats.org/officeDocument/2006/relationships/image" Target="../media/image24.emf"/><Relationship Id="rId4" Type="http://schemas.openxmlformats.org/officeDocument/2006/relationships/image" Target="../media/image18.emf"/><Relationship Id="rId9" Type="http://schemas.openxmlformats.org/officeDocument/2006/relationships/image" Target="../media/image23.emf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2.emf"/><Relationship Id="rId7" Type="http://schemas.openxmlformats.org/officeDocument/2006/relationships/image" Target="../media/image21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Process Mi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C9B4E3-D163-A34D-9D2C-3CD5B6EC7E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46049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S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5DD7FA1-FF42-FE49-841B-7963369221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3088639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Поддержка и сопровож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D71E873-532E-1D40-B3CC-FE2775968C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3366981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Работа с клиент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82DCABC-7679-A345-91F3-0545D00710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563118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Финанс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9645B40-E9BF-314D-BE3D-82BA6F1AB0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5113062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F04286-D208-284D-B008-63692A6658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85"/>
            <a:ext cx="12192000" cy="6854430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0067404-4D02-2A44-8ED0-21DF6FD40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00951" y="2753728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раздела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3A8D0D-2C2E-2E41-B1AB-641C22A5D1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736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843589-3159-3546-94B2-58A26610E5DC}"/>
              </a:ext>
            </a:extLst>
          </p:cNvPr>
          <p:cNvSpPr/>
          <p:nvPr userDrawn="1"/>
        </p:nvSpPr>
        <p:spPr>
          <a:xfrm>
            <a:off x="0" y="0"/>
            <a:ext cx="844731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061D917-9509-4F47-ACBD-0BEE1C5F33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5E72911-FB4C-8F4F-B867-EED87C6E22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81468" y="2689335"/>
            <a:ext cx="4060876" cy="1573265"/>
          </a:xfrm>
          <a:prstGeom prst="rect">
            <a:avLst/>
          </a:prstGeom>
        </p:spPr>
        <p:txBody>
          <a:bodyPr/>
          <a:lstStyle>
            <a:lvl1pPr marL="228600" indent="-228600">
              <a:buFontTx/>
              <a:buBlip>
                <a:blip r:embed="rId4"/>
              </a:buBlip>
              <a:defRPr sz="1200" b="1" i="0" cap="all" baseline="0"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1" i="0">
                <a:latin typeface="Montserrat SemiBold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Первый уровень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  <a:p>
            <a:pPr lvl="3"/>
            <a:r>
              <a:rPr lang="ru-RU" dirty="0"/>
              <a:t>Четвертый уровень</a:t>
            </a:r>
            <a:endParaRPr lang="en-US" dirty="0"/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F299B11-7642-6346-9701-2E940A4E1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81468" y="1278193"/>
            <a:ext cx="4060876" cy="122903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Текстовый блок</a:t>
            </a:r>
            <a:endParaRPr lang="en-US" dirty="0"/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93B2EAC2-0BB7-0C41-AF47-7F0F32518A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81468" y="4444709"/>
            <a:ext cx="4060876" cy="821098"/>
          </a:xfrm>
          <a:prstGeom prst="rect">
            <a:avLst/>
          </a:prstGeom>
        </p:spPr>
        <p:txBody>
          <a:bodyPr/>
          <a:lstStyle>
            <a:lvl1pPr marL="2286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Первый уровень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3438160B-BA65-DC41-8BD9-E27D5C8CD7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468" y="5447916"/>
            <a:ext cx="4060876" cy="821098"/>
          </a:xfrm>
          <a:prstGeom prst="rect">
            <a:avLst/>
          </a:prstGeom>
        </p:spPr>
        <p:txBody>
          <a:bodyPr/>
          <a:lstStyle>
            <a:lvl1pPr marL="228600" indent="-228600">
              <a:buFontTx/>
              <a:buBlip>
                <a:blip r:embed="rId9"/>
              </a:buBlip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10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Первый уровень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</p:txBody>
      </p:sp>
      <p:sp>
        <p:nvSpPr>
          <p:cNvPr id="15" name="Picture Placeholder 18">
            <a:extLst>
              <a:ext uri="{FF2B5EF4-FFF2-40B4-BE49-F238E27FC236}">
                <a16:creationId xmlns:a16="http://schemas.microsoft.com/office/drawing/2014/main" id="{A99A42B7-3247-2D4F-8BBC-4EEB6821EF9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20714" y="4239901"/>
            <a:ext cx="3853199" cy="2167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8" name="Picture Placeholder 18">
            <a:extLst>
              <a:ext uri="{FF2B5EF4-FFF2-40B4-BE49-F238E27FC236}">
                <a16:creationId xmlns:a16="http://schemas.microsoft.com/office/drawing/2014/main" id="{1E967EFB-EE59-894E-ABC9-41C4FE0C3BF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20714" y="1290223"/>
            <a:ext cx="3853199" cy="2167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23714472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локи текста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843589-3159-3546-94B2-58A26610E5DC}"/>
              </a:ext>
            </a:extLst>
          </p:cNvPr>
          <p:cNvSpPr/>
          <p:nvPr userDrawn="1"/>
        </p:nvSpPr>
        <p:spPr>
          <a:xfrm>
            <a:off x="0" y="0"/>
            <a:ext cx="844731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061D917-9509-4F47-ACBD-0BEE1C5F33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5E72911-FB4C-8F4F-B867-EED87C6E22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81468" y="4687799"/>
            <a:ext cx="4060876" cy="1573265"/>
          </a:xfrm>
          <a:prstGeom prst="rect">
            <a:avLst/>
          </a:prstGeom>
        </p:spPr>
        <p:txBody>
          <a:bodyPr/>
          <a:lstStyle>
            <a:lvl1pPr marL="228600" indent="-228600">
              <a:buFontTx/>
              <a:buBlip>
                <a:blip r:embed="rId4"/>
              </a:buBlip>
              <a:defRPr sz="1200" b="1" i="0" cap="all" baseline="0"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1" i="0">
                <a:latin typeface="Montserrat SemiBold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Первый уровень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  <a:p>
            <a:pPr lvl="3"/>
            <a:r>
              <a:rPr lang="ru-RU" dirty="0"/>
              <a:t>Четвертый уровень</a:t>
            </a:r>
            <a:endParaRPr lang="en-US" dirty="0"/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A3D1D88E-6F31-DC43-89EC-13AB786DE2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82742" y="3961563"/>
            <a:ext cx="2181615" cy="437590"/>
          </a:xfrm>
          <a:custGeom>
            <a:avLst/>
            <a:gdLst>
              <a:gd name="connsiteX0" fmla="*/ 0 w 2181615"/>
              <a:gd name="connsiteY0" fmla="*/ 0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0 w 2181615"/>
              <a:gd name="connsiteY4" fmla="*/ 0 h 437590"/>
              <a:gd name="connsiteX0" fmla="*/ 390418 w 2181615"/>
              <a:gd name="connsiteY0" fmla="*/ 0 h 447865"/>
              <a:gd name="connsiteX1" fmla="*/ 2181615 w 2181615"/>
              <a:gd name="connsiteY1" fmla="*/ 10275 h 447865"/>
              <a:gd name="connsiteX2" fmla="*/ 2181615 w 2181615"/>
              <a:gd name="connsiteY2" fmla="*/ 447865 h 447865"/>
              <a:gd name="connsiteX3" fmla="*/ 0 w 2181615"/>
              <a:gd name="connsiteY3" fmla="*/ 447865 h 447865"/>
              <a:gd name="connsiteX4" fmla="*/ 390418 w 2181615"/>
              <a:gd name="connsiteY4" fmla="*/ 0 h 447865"/>
              <a:gd name="connsiteX0" fmla="*/ 390418 w 2181615"/>
              <a:gd name="connsiteY0" fmla="*/ 13631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390418 w 2181615"/>
              <a:gd name="connsiteY4" fmla="*/ 13631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08348 w 2181615"/>
              <a:gd name="connsiteY0" fmla="*/ 0 h 573371"/>
              <a:gd name="connsiteX1" fmla="*/ 2181615 w 2181615"/>
              <a:gd name="connsiteY1" fmla="*/ 135781 h 573371"/>
              <a:gd name="connsiteX2" fmla="*/ 2181615 w 2181615"/>
              <a:gd name="connsiteY2" fmla="*/ 573371 h 573371"/>
              <a:gd name="connsiteX3" fmla="*/ 0 w 2181615"/>
              <a:gd name="connsiteY3" fmla="*/ 573371 h 573371"/>
              <a:gd name="connsiteX4" fmla="*/ 408348 w 2181615"/>
              <a:gd name="connsiteY4" fmla="*/ 0 h 573371"/>
              <a:gd name="connsiteX0" fmla="*/ 497995 w 2181615"/>
              <a:gd name="connsiteY0" fmla="*/ 300502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97995 w 2181615"/>
              <a:gd name="connsiteY4" fmla="*/ 300502 h 437590"/>
              <a:gd name="connsiteX0" fmla="*/ 468112 w 2181615"/>
              <a:gd name="connsiteY0" fmla="*/ 7655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68112 w 2181615"/>
              <a:gd name="connsiteY4" fmla="*/ 7655 h 43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1615" h="437590">
                <a:moveTo>
                  <a:pt x="468112" y="7655"/>
                </a:moveTo>
                <a:lnTo>
                  <a:pt x="2181615" y="0"/>
                </a:lnTo>
                <a:lnTo>
                  <a:pt x="2181615" y="437590"/>
                </a:lnTo>
                <a:lnTo>
                  <a:pt x="0" y="437590"/>
                </a:lnTo>
                <a:cubicBezTo>
                  <a:pt x="122170" y="234513"/>
                  <a:pt x="238365" y="13508"/>
                  <a:pt x="468112" y="7655"/>
                </a:cubicBezTo>
                <a:close/>
              </a:path>
            </a:pathLst>
          </a:custGeom>
          <a:solidFill>
            <a:srgbClr val="B72A30"/>
          </a:solidFill>
        </p:spPr>
        <p:txBody>
          <a:bodyPr lIns="503999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0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</a:t>
            </a:r>
          </a:p>
          <a:p>
            <a:pPr lvl="0"/>
            <a:r>
              <a:rPr lang="ru-RU" dirty="0"/>
              <a:t>Подтекст</a:t>
            </a:r>
            <a:endParaRPr lang="en-US" dirty="0"/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F0B716E-A34E-1B4F-B9A7-FADAEC8B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468" y="2125470"/>
            <a:ext cx="4060876" cy="1573265"/>
          </a:xfrm>
          <a:prstGeom prst="rect">
            <a:avLst/>
          </a:prstGeom>
        </p:spPr>
        <p:txBody>
          <a:bodyPr/>
          <a:lstStyle>
            <a:lvl1pPr marL="228600" indent="-228600">
              <a:buFontTx/>
              <a:buBlip>
                <a:blip r:embed="rId4"/>
              </a:buBlip>
              <a:defRPr sz="1200" b="1" i="0" cap="all" baseline="0"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1" i="0">
                <a:latin typeface="Montserrat SemiBold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Первый уровень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  <a:p>
            <a:pPr lvl="3"/>
            <a:r>
              <a:rPr lang="ru-RU" dirty="0"/>
              <a:t>Четвертый уровень</a:t>
            </a:r>
            <a:endParaRPr lang="en-US" dirty="0"/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F9C7D62A-DCAC-214B-A439-33B6931CE5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2742" y="1399234"/>
            <a:ext cx="2181615" cy="437590"/>
          </a:xfrm>
          <a:custGeom>
            <a:avLst/>
            <a:gdLst>
              <a:gd name="connsiteX0" fmla="*/ 0 w 2181615"/>
              <a:gd name="connsiteY0" fmla="*/ 0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0 w 2181615"/>
              <a:gd name="connsiteY4" fmla="*/ 0 h 437590"/>
              <a:gd name="connsiteX0" fmla="*/ 390418 w 2181615"/>
              <a:gd name="connsiteY0" fmla="*/ 0 h 447865"/>
              <a:gd name="connsiteX1" fmla="*/ 2181615 w 2181615"/>
              <a:gd name="connsiteY1" fmla="*/ 10275 h 447865"/>
              <a:gd name="connsiteX2" fmla="*/ 2181615 w 2181615"/>
              <a:gd name="connsiteY2" fmla="*/ 447865 h 447865"/>
              <a:gd name="connsiteX3" fmla="*/ 0 w 2181615"/>
              <a:gd name="connsiteY3" fmla="*/ 447865 h 447865"/>
              <a:gd name="connsiteX4" fmla="*/ 390418 w 2181615"/>
              <a:gd name="connsiteY4" fmla="*/ 0 h 447865"/>
              <a:gd name="connsiteX0" fmla="*/ 390418 w 2181615"/>
              <a:gd name="connsiteY0" fmla="*/ 13631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390418 w 2181615"/>
              <a:gd name="connsiteY4" fmla="*/ 13631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08348 w 2181615"/>
              <a:gd name="connsiteY0" fmla="*/ 0 h 573371"/>
              <a:gd name="connsiteX1" fmla="*/ 2181615 w 2181615"/>
              <a:gd name="connsiteY1" fmla="*/ 135781 h 573371"/>
              <a:gd name="connsiteX2" fmla="*/ 2181615 w 2181615"/>
              <a:gd name="connsiteY2" fmla="*/ 573371 h 573371"/>
              <a:gd name="connsiteX3" fmla="*/ 0 w 2181615"/>
              <a:gd name="connsiteY3" fmla="*/ 573371 h 573371"/>
              <a:gd name="connsiteX4" fmla="*/ 408348 w 2181615"/>
              <a:gd name="connsiteY4" fmla="*/ 0 h 573371"/>
              <a:gd name="connsiteX0" fmla="*/ 497995 w 2181615"/>
              <a:gd name="connsiteY0" fmla="*/ 300502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97995 w 2181615"/>
              <a:gd name="connsiteY4" fmla="*/ 300502 h 437590"/>
              <a:gd name="connsiteX0" fmla="*/ 468112 w 2181615"/>
              <a:gd name="connsiteY0" fmla="*/ 7655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68112 w 2181615"/>
              <a:gd name="connsiteY4" fmla="*/ 7655 h 43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1615" h="437590">
                <a:moveTo>
                  <a:pt x="468112" y="7655"/>
                </a:moveTo>
                <a:lnTo>
                  <a:pt x="2181615" y="0"/>
                </a:lnTo>
                <a:lnTo>
                  <a:pt x="2181615" y="437590"/>
                </a:lnTo>
                <a:lnTo>
                  <a:pt x="0" y="437590"/>
                </a:lnTo>
                <a:cubicBezTo>
                  <a:pt x="122170" y="234513"/>
                  <a:pt x="238365" y="13508"/>
                  <a:pt x="468112" y="7655"/>
                </a:cubicBezTo>
                <a:close/>
              </a:path>
            </a:pathLst>
          </a:custGeom>
          <a:solidFill>
            <a:srgbClr val="B72A30"/>
          </a:solidFill>
        </p:spPr>
        <p:txBody>
          <a:bodyPr lIns="503999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0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</a:t>
            </a:r>
          </a:p>
          <a:p>
            <a:pPr lvl="0"/>
            <a:r>
              <a:rPr lang="ru-RU" dirty="0"/>
              <a:t>Подтекст</a:t>
            </a:r>
            <a:endParaRPr lang="en-US" dirty="0"/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074DAB16-4251-8F46-A941-4E5DD3BEDC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27015" y="1399233"/>
            <a:ext cx="6020707" cy="437591"/>
          </a:xfrm>
          <a:custGeom>
            <a:avLst/>
            <a:gdLst>
              <a:gd name="connsiteX0" fmla="*/ 0 w 2181615"/>
              <a:gd name="connsiteY0" fmla="*/ 0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0 w 2181615"/>
              <a:gd name="connsiteY4" fmla="*/ 0 h 437590"/>
              <a:gd name="connsiteX0" fmla="*/ 390418 w 2181615"/>
              <a:gd name="connsiteY0" fmla="*/ 0 h 447865"/>
              <a:gd name="connsiteX1" fmla="*/ 2181615 w 2181615"/>
              <a:gd name="connsiteY1" fmla="*/ 10275 h 447865"/>
              <a:gd name="connsiteX2" fmla="*/ 2181615 w 2181615"/>
              <a:gd name="connsiteY2" fmla="*/ 447865 h 447865"/>
              <a:gd name="connsiteX3" fmla="*/ 0 w 2181615"/>
              <a:gd name="connsiteY3" fmla="*/ 447865 h 447865"/>
              <a:gd name="connsiteX4" fmla="*/ 390418 w 2181615"/>
              <a:gd name="connsiteY4" fmla="*/ 0 h 447865"/>
              <a:gd name="connsiteX0" fmla="*/ 390418 w 2181615"/>
              <a:gd name="connsiteY0" fmla="*/ 13631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390418 w 2181615"/>
              <a:gd name="connsiteY4" fmla="*/ 13631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20301 w 2181615"/>
              <a:gd name="connsiteY0" fmla="*/ 7654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20301 w 2181615"/>
              <a:gd name="connsiteY4" fmla="*/ 7654 h 437590"/>
              <a:gd name="connsiteX0" fmla="*/ 408348 w 2181615"/>
              <a:gd name="connsiteY0" fmla="*/ 0 h 573371"/>
              <a:gd name="connsiteX1" fmla="*/ 2181615 w 2181615"/>
              <a:gd name="connsiteY1" fmla="*/ 135781 h 573371"/>
              <a:gd name="connsiteX2" fmla="*/ 2181615 w 2181615"/>
              <a:gd name="connsiteY2" fmla="*/ 573371 h 573371"/>
              <a:gd name="connsiteX3" fmla="*/ 0 w 2181615"/>
              <a:gd name="connsiteY3" fmla="*/ 573371 h 573371"/>
              <a:gd name="connsiteX4" fmla="*/ 408348 w 2181615"/>
              <a:gd name="connsiteY4" fmla="*/ 0 h 573371"/>
              <a:gd name="connsiteX0" fmla="*/ 497995 w 2181615"/>
              <a:gd name="connsiteY0" fmla="*/ 300502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97995 w 2181615"/>
              <a:gd name="connsiteY4" fmla="*/ 300502 h 437590"/>
              <a:gd name="connsiteX0" fmla="*/ 468112 w 2181615"/>
              <a:gd name="connsiteY0" fmla="*/ 7655 h 437590"/>
              <a:gd name="connsiteX1" fmla="*/ 2181615 w 2181615"/>
              <a:gd name="connsiteY1" fmla="*/ 0 h 437590"/>
              <a:gd name="connsiteX2" fmla="*/ 2181615 w 2181615"/>
              <a:gd name="connsiteY2" fmla="*/ 437590 h 437590"/>
              <a:gd name="connsiteX3" fmla="*/ 0 w 2181615"/>
              <a:gd name="connsiteY3" fmla="*/ 437590 h 437590"/>
              <a:gd name="connsiteX4" fmla="*/ 468112 w 2181615"/>
              <a:gd name="connsiteY4" fmla="*/ 7655 h 437590"/>
              <a:gd name="connsiteX0" fmla="*/ 468112 w 5989940"/>
              <a:gd name="connsiteY0" fmla="*/ 7655 h 447638"/>
              <a:gd name="connsiteX1" fmla="*/ 2181615 w 5989940"/>
              <a:gd name="connsiteY1" fmla="*/ 0 h 447638"/>
              <a:gd name="connsiteX2" fmla="*/ 5989940 w 5989940"/>
              <a:gd name="connsiteY2" fmla="*/ 447638 h 447638"/>
              <a:gd name="connsiteX3" fmla="*/ 0 w 5989940"/>
              <a:gd name="connsiteY3" fmla="*/ 437590 h 447638"/>
              <a:gd name="connsiteX4" fmla="*/ 468112 w 5989940"/>
              <a:gd name="connsiteY4" fmla="*/ 7655 h 447638"/>
              <a:gd name="connsiteX0" fmla="*/ 468112 w 5989940"/>
              <a:gd name="connsiteY0" fmla="*/ 0 h 439983"/>
              <a:gd name="connsiteX1" fmla="*/ 5989940 w 5989940"/>
              <a:gd name="connsiteY1" fmla="*/ 22490 h 439983"/>
              <a:gd name="connsiteX2" fmla="*/ 5989940 w 5989940"/>
              <a:gd name="connsiteY2" fmla="*/ 439983 h 439983"/>
              <a:gd name="connsiteX3" fmla="*/ 0 w 5989940"/>
              <a:gd name="connsiteY3" fmla="*/ 429935 h 439983"/>
              <a:gd name="connsiteX4" fmla="*/ 468112 w 5989940"/>
              <a:gd name="connsiteY4" fmla="*/ 0 h 439983"/>
              <a:gd name="connsiteX0" fmla="*/ 468112 w 6030133"/>
              <a:gd name="connsiteY0" fmla="*/ 0 h 439983"/>
              <a:gd name="connsiteX1" fmla="*/ 6030133 w 6030133"/>
              <a:gd name="connsiteY1" fmla="*/ 153118 h 439983"/>
              <a:gd name="connsiteX2" fmla="*/ 5989940 w 6030133"/>
              <a:gd name="connsiteY2" fmla="*/ 439983 h 439983"/>
              <a:gd name="connsiteX3" fmla="*/ 0 w 6030133"/>
              <a:gd name="connsiteY3" fmla="*/ 429935 h 439983"/>
              <a:gd name="connsiteX4" fmla="*/ 468112 w 6030133"/>
              <a:gd name="connsiteY4" fmla="*/ 0 h 439983"/>
              <a:gd name="connsiteX0" fmla="*/ 468112 w 6040182"/>
              <a:gd name="connsiteY0" fmla="*/ 27752 h 467735"/>
              <a:gd name="connsiteX1" fmla="*/ 6040182 w 6040182"/>
              <a:gd name="connsiteY1" fmla="*/ 0 h 467735"/>
              <a:gd name="connsiteX2" fmla="*/ 5989940 w 6040182"/>
              <a:gd name="connsiteY2" fmla="*/ 467735 h 467735"/>
              <a:gd name="connsiteX3" fmla="*/ 0 w 6040182"/>
              <a:gd name="connsiteY3" fmla="*/ 457687 h 467735"/>
              <a:gd name="connsiteX4" fmla="*/ 468112 w 6040182"/>
              <a:gd name="connsiteY4" fmla="*/ 27752 h 467735"/>
              <a:gd name="connsiteX0" fmla="*/ 468112 w 6030133"/>
              <a:gd name="connsiteY0" fmla="*/ 0 h 439983"/>
              <a:gd name="connsiteX1" fmla="*/ 6030133 w 6030133"/>
              <a:gd name="connsiteY1" fmla="*/ 2393 h 439983"/>
              <a:gd name="connsiteX2" fmla="*/ 5989940 w 6030133"/>
              <a:gd name="connsiteY2" fmla="*/ 439983 h 439983"/>
              <a:gd name="connsiteX3" fmla="*/ 0 w 6030133"/>
              <a:gd name="connsiteY3" fmla="*/ 429935 h 439983"/>
              <a:gd name="connsiteX4" fmla="*/ 468112 w 6030133"/>
              <a:gd name="connsiteY4" fmla="*/ 0 h 439983"/>
              <a:gd name="connsiteX0" fmla="*/ 468112 w 6030133"/>
              <a:gd name="connsiteY0" fmla="*/ 7655 h 447638"/>
              <a:gd name="connsiteX1" fmla="*/ 6030133 w 6030133"/>
              <a:gd name="connsiteY1" fmla="*/ 0 h 447638"/>
              <a:gd name="connsiteX2" fmla="*/ 5989940 w 6030133"/>
              <a:gd name="connsiteY2" fmla="*/ 447638 h 447638"/>
              <a:gd name="connsiteX3" fmla="*/ 0 w 6030133"/>
              <a:gd name="connsiteY3" fmla="*/ 437590 h 447638"/>
              <a:gd name="connsiteX4" fmla="*/ 468112 w 6030133"/>
              <a:gd name="connsiteY4" fmla="*/ 7655 h 447638"/>
              <a:gd name="connsiteX0" fmla="*/ 468112 w 6060278"/>
              <a:gd name="connsiteY0" fmla="*/ 7655 h 447638"/>
              <a:gd name="connsiteX1" fmla="*/ 6030133 w 6060278"/>
              <a:gd name="connsiteY1" fmla="*/ 0 h 447638"/>
              <a:gd name="connsiteX2" fmla="*/ 6060278 w 6060278"/>
              <a:gd name="connsiteY2" fmla="*/ 447638 h 447638"/>
              <a:gd name="connsiteX3" fmla="*/ 0 w 6060278"/>
              <a:gd name="connsiteY3" fmla="*/ 437590 h 447638"/>
              <a:gd name="connsiteX4" fmla="*/ 468112 w 6060278"/>
              <a:gd name="connsiteY4" fmla="*/ 7655 h 447638"/>
              <a:gd name="connsiteX0" fmla="*/ 468112 w 6030133"/>
              <a:gd name="connsiteY0" fmla="*/ 7655 h 457686"/>
              <a:gd name="connsiteX1" fmla="*/ 6030133 w 6030133"/>
              <a:gd name="connsiteY1" fmla="*/ 0 h 457686"/>
              <a:gd name="connsiteX2" fmla="*/ 6020085 w 6030133"/>
              <a:gd name="connsiteY2" fmla="*/ 457686 h 457686"/>
              <a:gd name="connsiteX3" fmla="*/ 0 w 6030133"/>
              <a:gd name="connsiteY3" fmla="*/ 437590 h 457686"/>
              <a:gd name="connsiteX4" fmla="*/ 468112 w 6030133"/>
              <a:gd name="connsiteY4" fmla="*/ 7655 h 457686"/>
              <a:gd name="connsiteX0" fmla="*/ 468112 w 6050230"/>
              <a:gd name="connsiteY0" fmla="*/ 7655 h 437590"/>
              <a:gd name="connsiteX1" fmla="*/ 6030133 w 6050230"/>
              <a:gd name="connsiteY1" fmla="*/ 0 h 437590"/>
              <a:gd name="connsiteX2" fmla="*/ 6050230 w 6050230"/>
              <a:gd name="connsiteY2" fmla="*/ 437589 h 437590"/>
              <a:gd name="connsiteX3" fmla="*/ 0 w 6050230"/>
              <a:gd name="connsiteY3" fmla="*/ 437590 h 437590"/>
              <a:gd name="connsiteX4" fmla="*/ 468112 w 6050230"/>
              <a:gd name="connsiteY4" fmla="*/ 7655 h 437590"/>
              <a:gd name="connsiteX0" fmla="*/ 468112 w 6030133"/>
              <a:gd name="connsiteY0" fmla="*/ 7655 h 447637"/>
              <a:gd name="connsiteX1" fmla="*/ 6030133 w 6030133"/>
              <a:gd name="connsiteY1" fmla="*/ 0 h 447637"/>
              <a:gd name="connsiteX2" fmla="*/ 6020085 w 6030133"/>
              <a:gd name="connsiteY2" fmla="*/ 447637 h 447637"/>
              <a:gd name="connsiteX3" fmla="*/ 0 w 6030133"/>
              <a:gd name="connsiteY3" fmla="*/ 437590 h 447637"/>
              <a:gd name="connsiteX4" fmla="*/ 468112 w 6030133"/>
              <a:gd name="connsiteY4" fmla="*/ 7655 h 447637"/>
              <a:gd name="connsiteX0" fmla="*/ 468112 w 6025420"/>
              <a:gd name="connsiteY0" fmla="*/ 2942 h 442924"/>
              <a:gd name="connsiteX1" fmla="*/ 6025420 w 6025420"/>
              <a:gd name="connsiteY1" fmla="*/ 0 h 442924"/>
              <a:gd name="connsiteX2" fmla="*/ 6020085 w 6025420"/>
              <a:gd name="connsiteY2" fmla="*/ 442924 h 442924"/>
              <a:gd name="connsiteX3" fmla="*/ 0 w 6025420"/>
              <a:gd name="connsiteY3" fmla="*/ 432877 h 442924"/>
              <a:gd name="connsiteX4" fmla="*/ 468112 w 6025420"/>
              <a:gd name="connsiteY4" fmla="*/ 2942 h 442924"/>
              <a:gd name="connsiteX0" fmla="*/ 468112 w 6020707"/>
              <a:gd name="connsiteY0" fmla="*/ 0 h 439982"/>
              <a:gd name="connsiteX1" fmla="*/ 6020707 w 6020707"/>
              <a:gd name="connsiteY1" fmla="*/ 6485 h 439982"/>
              <a:gd name="connsiteX2" fmla="*/ 6020085 w 6020707"/>
              <a:gd name="connsiteY2" fmla="*/ 439982 h 439982"/>
              <a:gd name="connsiteX3" fmla="*/ 0 w 6020707"/>
              <a:gd name="connsiteY3" fmla="*/ 429935 h 439982"/>
              <a:gd name="connsiteX4" fmla="*/ 468112 w 6020707"/>
              <a:gd name="connsiteY4" fmla="*/ 0 h 439982"/>
              <a:gd name="connsiteX0" fmla="*/ 468112 w 6020707"/>
              <a:gd name="connsiteY0" fmla="*/ 0 h 439982"/>
              <a:gd name="connsiteX1" fmla="*/ 6020707 w 6020707"/>
              <a:gd name="connsiteY1" fmla="*/ 129033 h 439982"/>
              <a:gd name="connsiteX2" fmla="*/ 6020085 w 6020707"/>
              <a:gd name="connsiteY2" fmla="*/ 439982 h 439982"/>
              <a:gd name="connsiteX3" fmla="*/ 0 w 6020707"/>
              <a:gd name="connsiteY3" fmla="*/ 429935 h 439982"/>
              <a:gd name="connsiteX4" fmla="*/ 468112 w 6020707"/>
              <a:gd name="connsiteY4" fmla="*/ 0 h 439982"/>
              <a:gd name="connsiteX0" fmla="*/ 468112 w 6020092"/>
              <a:gd name="connsiteY0" fmla="*/ 0 h 439982"/>
              <a:gd name="connsiteX1" fmla="*/ 5690769 w 6020092"/>
              <a:gd name="connsiteY1" fmla="*/ 251581 h 439982"/>
              <a:gd name="connsiteX2" fmla="*/ 6020085 w 6020092"/>
              <a:gd name="connsiteY2" fmla="*/ 439982 h 439982"/>
              <a:gd name="connsiteX3" fmla="*/ 0 w 6020092"/>
              <a:gd name="connsiteY3" fmla="*/ 429935 h 439982"/>
              <a:gd name="connsiteX4" fmla="*/ 468112 w 6020092"/>
              <a:gd name="connsiteY4" fmla="*/ 0 h 439982"/>
              <a:gd name="connsiteX0" fmla="*/ 468112 w 6020707"/>
              <a:gd name="connsiteY0" fmla="*/ 7656 h 447638"/>
              <a:gd name="connsiteX1" fmla="*/ 6020707 w 6020707"/>
              <a:gd name="connsiteY1" fmla="*/ 0 h 447638"/>
              <a:gd name="connsiteX2" fmla="*/ 6020085 w 6020707"/>
              <a:gd name="connsiteY2" fmla="*/ 447638 h 447638"/>
              <a:gd name="connsiteX3" fmla="*/ 0 w 6020707"/>
              <a:gd name="connsiteY3" fmla="*/ 437591 h 447638"/>
              <a:gd name="connsiteX4" fmla="*/ 468112 w 6020707"/>
              <a:gd name="connsiteY4" fmla="*/ 7656 h 447638"/>
              <a:gd name="connsiteX0" fmla="*/ 468112 w 6020707"/>
              <a:gd name="connsiteY0" fmla="*/ 7656 h 437591"/>
              <a:gd name="connsiteX1" fmla="*/ 6020707 w 6020707"/>
              <a:gd name="connsiteY1" fmla="*/ 0 h 437591"/>
              <a:gd name="connsiteX2" fmla="*/ 5779702 w 6020707"/>
              <a:gd name="connsiteY2" fmla="*/ 263816 h 437591"/>
              <a:gd name="connsiteX3" fmla="*/ 0 w 6020707"/>
              <a:gd name="connsiteY3" fmla="*/ 437591 h 437591"/>
              <a:gd name="connsiteX4" fmla="*/ 468112 w 6020707"/>
              <a:gd name="connsiteY4" fmla="*/ 7656 h 437591"/>
              <a:gd name="connsiteX0" fmla="*/ 468112 w 6020707"/>
              <a:gd name="connsiteY0" fmla="*/ 7656 h 437591"/>
              <a:gd name="connsiteX1" fmla="*/ 6020707 w 6020707"/>
              <a:gd name="connsiteY1" fmla="*/ 0 h 437591"/>
              <a:gd name="connsiteX2" fmla="*/ 6020085 w 6020707"/>
              <a:gd name="connsiteY2" fmla="*/ 433499 h 437591"/>
              <a:gd name="connsiteX3" fmla="*/ 0 w 6020707"/>
              <a:gd name="connsiteY3" fmla="*/ 437591 h 437591"/>
              <a:gd name="connsiteX4" fmla="*/ 468112 w 6020707"/>
              <a:gd name="connsiteY4" fmla="*/ 7656 h 437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20707" h="437591">
                <a:moveTo>
                  <a:pt x="468112" y="7656"/>
                </a:moveTo>
                <a:lnTo>
                  <a:pt x="6020707" y="0"/>
                </a:lnTo>
                <a:cubicBezTo>
                  <a:pt x="6018929" y="147641"/>
                  <a:pt x="6021863" y="285858"/>
                  <a:pt x="6020085" y="433499"/>
                </a:cubicBezTo>
                <a:lnTo>
                  <a:pt x="0" y="437591"/>
                </a:lnTo>
                <a:cubicBezTo>
                  <a:pt x="122170" y="234514"/>
                  <a:pt x="238365" y="13509"/>
                  <a:pt x="468112" y="7656"/>
                </a:cubicBezTo>
                <a:close/>
              </a:path>
            </a:pathLst>
          </a:custGeom>
          <a:solidFill>
            <a:srgbClr val="B72A30"/>
          </a:solidFill>
        </p:spPr>
        <p:txBody>
          <a:bodyPr lIns="503999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0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8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</a:t>
            </a:r>
          </a:p>
          <a:p>
            <a:pPr lvl="0"/>
            <a:r>
              <a:rPr lang="ru-RU" dirty="0"/>
              <a:t>Подтекст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7F6C5E2-1F0B-B745-9512-E68FEF43F97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743673" y="1988566"/>
            <a:ext cx="2770217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Picture Placeholder 18">
            <a:extLst>
              <a:ext uri="{FF2B5EF4-FFF2-40B4-BE49-F238E27FC236}">
                <a16:creationId xmlns:a16="http://schemas.microsoft.com/office/drawing/2014/main" id="{C9CC54BC-73C7-F04F-84BB-DDDB2DD7455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520714" y="2994822"/>
            <a:ext cx="4993176" cy="2808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11941071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стой текст в 1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0D3E006-8123-9E4E-8351-F7BB08108CBD}"/>
              </a:ext>
            </a:extLst>
          </p:cNvPr>
          <p:cNvSpPr/>
          <p:nvPr userDrawn="1"/>
        </p:nvSpPr>
        <p:spPr>
          <a:xfrm>
            <a:off x="0" y="2307771"/>
            <a:ext cx="12192000" cy="45502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E3B5EF5-BD23-594B-9826-CA7C8EA04F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81467" y="1842738"/>
            <a:ext cx="5332281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F4CE892D-6E2C-FE45-A5FC-DE4DC72CC2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81468" y="2885930"/>
            <a:ext cx="8692446" cy="33464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4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Текстовый блок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437E832-CC2D-B24F-B790-F32B4C0D9F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39237832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стой текст в 2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0D3E006-8123-9E4E-8351-F7BB08108CBD}"/>
              </a:ext>
            </a:extLst>
          </p:cNvPr>
          <p:cNvSpPr/>
          <p:nvPr userDrawn="1"/>
        </p:nvSpPr>
        <p:spPr>
          <a:xfrm>
            <a:off x="0" y="2307771"/>
            <a:ext cx="12192000" cy="45502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E3B5EF5-BD23-594B-9826-CA7C8EA04F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81467" y="1842738"/>
            <a:ext cx="5332281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F4CE892D-6E2C-FE45-A5FC-DE4DC72CC2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81468" y="2885930"/>
            <a:ext cx="4060876" cy="33464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4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Текстовый блок</a:t>
            </a:r>
            <a:r>
              <a:rPr lang="en-US" dirty="0"/>
              <a:t> 1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AFA8935B-507F-BE4B-A76C-B11B7C88C7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55886" y="2885930"/>
            <a:ext cx="4060876" cy="334642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4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Текстовый блок</a:t>
            </a:r>
            <a:r>
              <a:rPr lang="en-US" dirty="0"/>
              <a:t> 2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437E832-CC2D-B24F-B790-F32B4C0D9F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37831414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5D0EC72-037A-D84B-9370-5A276788DAE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36842" y="1098973"/>
            <a:ext cx="9437071" cy="53083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AE7311BA-4BCF-EE45-8307-840822E807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794598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Лог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26D0518-1F0D-8749-975F-BD1FD1ED39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7991882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3FE4597-6E55-114E-913C-4DF284423F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81468" y="1812758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 i="0" cap="all" baseline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Название таблицы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9FDBDFE0-17C1-CA4C-B894-157E7B3005F0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1681468" y="2401347"/>
            <a:ext cx="9351962" cy="2933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Таблица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B838068C-D8FA-1149-9DE7-F4779F9AA3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81468" y="5680919"/>
            <a:ext cx="4060876" cy="69582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Montserrat" pitchFamily="2" charset="77"/>
              </a:defRPr>
            </a:lvl1pPr>
            <a:lvl2pPr marL="685800" indent="-228600">
              <a:buClr>
                <a:srgbClr val="B72A30"/>
              </a:buClr>
              <a:buSzPct val="100000"/>
              <a:buFontTx/>
              <a:buBlip>
                <a:blip r:embed="rId4"/>
              </a:buBlip>
              <a:defRPr sz="1200" b="0" i="0">
                <a:latin typeface="Montserrat" pitchFamily="2" charset="77"/>
              </a:defRPr>
            </a:lvl2pPr>
            <a:lvl3pPr marL="1143000" indent="-228600">
              <a:buFontTx/>
              <a:buBlip>
                <a:blip r:embed="rId5"/>
              </a:buBlip>
              <a:defRPr sz="1200" b="0" i="0">
                <a:latin typeface="Montserrat" pitchFamily="2" charset="77"/>
              </a:defRPr>
            </a:lvl3pPr>
            <a:lvl4pPr marL="1600200" indent="-228600">
              <a:buFontTx/>
              <a:buBlip>
                <a:blip r:embed="rId6"/>
              </a:buBlip>
              <a:defRPr sz="1200" b="0" i="0">
                <a:latin typeface="Montserrat" pitchFamily="2" charset="77"/>
              </a:defRPr>
            </a:lvl4pPr>
            <a:lvl5pPr marL="2057400" indent="-228600">
              <a:buFontTx/>
              <a:buBlip>
                <a:blip r:embed="rId7"/>
              </a:buBlip>
              <a:defRPr sz="1200" b="0" i="0">
                <a:latin typeface="Montserrat" pitchFamily="2" charset="77"/>
              </a:defRPr>
            </a:lvl5pPr>
          </a:lstStyle>
          <a:p>
            <a:pPr lvl="0"/>
            <a:r>
              <a:rPr lang="ru-RU" dirty="0"/>
              <a:t>Текст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F33B177-5E7E-404B-BBFA-1F7D4EB4B78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11990727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3FE4597-6E55-114E-913C-4DF284423F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81468" y="1812758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 i="0" cap="all" baseline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Название графика</a:t>
            </a:r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A4CC89A4-8558-9342-8A6C-61D1AA1D9C33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681468" y="2441741"/>
            <a:ext cx="3852862" cy="34655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График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83907B7-B73F-D646-9CEE-D2FB6DBF0C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62542" y="1812758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 i="0" cap="all" baseline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Название графика</a:t>
            </a:r>
          </a:p>
        </p:txBody>
      </p:sp>
      <p:sp>
        <p:nvSpPr>
          <p:cNvPr id="11" name="Chart Placeholder 7">
            <a:extLst>
              <a:ext uri="{FF2B5EF4-FFF2-40B4-BE49-F238E27FC236}">
                <a16:creationId xmlns:a16="http://schemas.microsoft.com/office/drawing/2014/main" id="{3821C10A-2216-0C44-AC23-98B3E8A330C1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6662542" y="2441741"/>
            <a:ext cx="3852862" cy="34655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latin typeface="Montserrat SemiBold" pitchFamily="2" charset="77"/>
              </a:defRPr>
            </a:lvl1pPr>
          </a:lstStyle>
          <a:p>
            <a:r>
              <a:rPr lang="ru-RU" dirty="0"/>
              <a:t>График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C538B2B0-A20E-2D4C-8F43-99DA75CFF6F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803030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ез напол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EFB43-9336-8F43-AF14-85118AFC9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385189"/>
            <a:ext cx="936842" cy="142756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77A2EE-8660-734B-8D45-2B1D06943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" y="444744"/>
            <a:ext cx="9368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fld id="{84CCBD01-1A70-E840-B197-CBBAFB214687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27AE7E-1943-DA41-8495-5DBCFF7F9A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4828" y="521885"/>
            <a:ext cx="796229" cy="304557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956A8F9-62AE-6F4A-B378-26565605A5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81468" y="481256"/>
            <a:ext cx="8692446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 слайда</a:t>
            </a:r>
          </a:p>
        </p:txBody>
      </p:sp>
    </p:spTree>
    <p:extLst>
      <p:ext uri="{BB962C8B-B14F-4D97-AF65-F5344CB8AC3E}">
        <p14:creationId xmlns:p14="http://schemas.microsoft.com/office/powerpoint/2010/main" val="8714255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5CD45-0997-9D47-A2AE-ACFA951D39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2B061C-2B2B-AD4B-8708-CE9CCA07BB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713" y="920975"/>
            <a:ext cx="2534533" cy="9694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3B6B5E-891C-1640-8ED1-B0E1D827BCAD}"/>
              </a:ext>
            </a:extLst>
          </p:cNvPr>
          <p:cNvSpPr txBox="1"/>
          <p:nvPr userDrawn="1"/>
        </p:nvSpPr>
        <p:spPr>
          <a:xfrm>
            <a:off x="957941" y="4120470"/>
            <a:ext cx="23519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115114, Москва,</a:t>
            </a:r>
          </a:p>
          <a:p>
            <a:r>
              <a:rPr lang="ru-RU" sz="12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Дербеневская</a:t>
            </a:r>
            <a:r>
              <a:rPr lang="ru-RU" sz="12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 наб., </a:t>
            </a:r>
          </a:p>
          <a:p>
            <a:r>
              <a:rPr lang="ru-RU" sz="12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д.11, корпус «</a:t>
            </a:r>
            <a:r>
              <a:rPr lang="ru-RU" sz="12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A</a:t>
            </a:r>
            <a:r>
              <a:rPr lang="ru-RU" sz="12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», офис 412</a:t>
            </a:r>
          </a:p>
          <a:p>
            <a:endParaRPr lang="ru-RU" sz="1200" spc="50" dirty="0">
              <a:solidFill>
                <a:schemeClr val="tx1">
                  <a:lumMod val="85000"/>
                  <a:lumOff val="15000"/>
                </a:schemeClr>
              </a:solidFill>
              <a:latin typeface="Montserrat Medium" pitchFamily="2" charset="77"/>
            </a:endParaRPr>
          </a:p>
          <a:p>
            <a:r>
              <a:rPr lang="ru-RU" sz="1200" spc="5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+7 (495) 913-6771</a:t>
            </a:r>
          </a:p>
          <a:p>
            <a:r>
              <a:rPr lang="ru-RU" sz="1200" spc="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Montserrat Medium" pitchFamily="2" charset="77"/>
              </a:rPr>
              <a:t>info@ramax.ru</a:t>
            </a:r>
            <a:endParaRPr lang="ru-RU" sz="1200" spc="50" dirty="0">
              <a:solidFill>
                <a:schemeClr val="tx1">
                  <a:lumMod val="85000"/>
                  <a:lumOff val="15000"/>
                </a:schemeClr>
              </a:solidFill>
              <a:latin typeface="Montserrat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90548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Розничная торговл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C90F758-DEA8-2748-95C3-6B2D971377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1254187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Производств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C19D1F5-82F0-0846-97E3-71126EED1E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3994485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Ба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7D4EC23-320B-8348-897F-39D99DED6A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123964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Телекоммуникац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C4BC998-5C2C-5F41-8089-C518F05EE0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290646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Нефть и Га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AEAE3BE-8726-5941-9500-BBED020341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4068066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Металлург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5BA79BD-1F90-BF4F-A3C6-830F60B65B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3986198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ный - Ави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1556399-B43C-3D4D-8199-BEFC9C3F9B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BBB623-D890-9343-A3EB-1F43674AB4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524" y="1632228"/>
            <a:ext cx="2439447" cy="933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E0607-6B9D-3741-BFB9-52B5841688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401871" y="4251728"/>
            <a:ext cx="8420100" cy="190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C1CD6A-4097-8844-98ED-20FA6C93C5BE}"/>
              </a:ext>
            </a:extLst>
          </p:cNvPr>
          <p:cNvSpPr txBox="1"/>
          <p:nvPr userDrawn="1"/>
        </p:nvSpPr>
        <p:spPr>
          <a:xfrm>
            <a:off x="315097" y="6377297"/>
            <a:ext cx="34843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RAMAX.RU</a:t>
            </a:r>
            <a:r>
              <a:rPr lang="ru-RU" sz="1000" b="1" dirty="0">
                <a:solidFill>
                  <a:schemeClr val="bg1"/>
                </a:solidFill>
                <a:latin typeface="Montserrat SemiBold" pitchFamily="2" charset="77"/>
              </a:rPr>
              <a:t>  </a:t>
            </a:r>
            <a:r>
              <a:rPr lang="en-US" sz="1000" b="1" dirty="0">
                <a:solidFill>
                  <a:schemeClr val="bg1"/>
                </a:solidFill>
                <a:latin typeface="Montserrat SemiBold" pitchFamily="2" charset="77"/>
              </a:rPr>
              <a:t>+7 495 913-67-71</a:t>
            </a:r>
            <a:endParaRPr lang="ru-RU" sz="1000" b="1" dirty="0">
              <a:solidFill>
                <a:schemeClr val="bg1"/>
              </a:solidFill>
              <a:latin typeface="Montserrat SemiBold" pitchFamily="2" charset="77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A78434-435D-4F46-A8DD-1088CED523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1286" y="2896549"/>
            <a:ext cx="3365778" cy="292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3EA55A-2BBC-164D-9CDE-1A642AED22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281286" y="3245341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 i="0" cap="all" baseline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0CA3A9-64CF-E045-A0CB-F3246845CA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80107" y="4360243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="1" i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defRPr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82AA814-40EB-F944-A83D-466AC866A9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80107" y="4614766"/>
            <a:ext cx="3365778" cy="2921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Montserrat Medium" pitchFamily="2" charset="77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</p:spTree>
    <p:extLst>
      <p:ext uri="{BB962C8B-B14F-4D97-AF65-F5344CB8AC3E}">
        <p14:creationId xmlns:p14="http://schemas.microsoft.com/office/powerpoint/2010/main" val="2205592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0498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4" r:id="rId14"/>
    <p:sldLayoutId id="2147483666" r:id="rId15"/>
    <p:sldLayoutId id="2147483669" r:id="rId16"/>
    <p:sldLayoutId id="2147483668" r:id="rId17"/>
    <p:sldLayoutId id="2147483675" r:id="rId18"/>
    <p:sldLayoutId id="2147483665" r:id="rId19"/>
    <p:sldLayoutId id="2147483667" r:id="rId20"/>
    <p:sldLayoutId id="2147483670" r:id="rId21"/>
    <p:sldLayoutId id="2147483672" r:id="rId22"/>
    <p:sldLayoutId id="2147483671" r:id="rId2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6.gif"/><Relationship Id="rId4" Type="http://schemas.openxmlformats.org/officeDocument/2006/relationships/image" Target="../media/image8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0"/>
          </p:nvPr>
        </p:nvSpPr>
        <p:spPr>
          <a:xfrm>
            <a:off x="2222461" y="2205657"/>
            <a:ext cx="5357646" cy="292100"/>
          </a:xfrm>
        </p:spPr>
        <p:txBody>
          <a:bodyPr/>
          <a:lstStyle/>
          <a:p>
            <a:r>
              <a:rPr lang="ru-RU" sz="1800" dirty="0"/>
              <a:t>Метаэвристические алгоритмы в задаче оптимизации плана отпусков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Алгоритм имитации отжига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Георгий Малания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МГУ, Мехмат</a:t>
            </a:r>
          </a:p>
        </p:txBody>
      </p:sp>
    </p:spTree>
    <p:extLst>
      <p:ext uri="{BB962C8B-B14F-4D97-AF65-F5344CB8AC3E}">
        <p14:creationId xmlns:p14="http://schemas.microsoft.com/office/powerpoint/2010/main" val="3539537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Наша команда: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B78603-56D3-4695-90D5-84CDD4EBAF02}"/>
              </a:ext>
            </a:extLst>
          </p:cNvPr>
          <p:cNvSpPr txBox="1"/>
          <p:nvPr/>
        </p:nvSpPr>
        <p:spPr>
          <a:xfrm>
            <a:off x="2419468" y="3356586"/>
            <a:ext cx="4532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itchFamily="2" charset="77"/>
              </a:rPr>
              <a:t>Георгий Малания (МГУ, Мехмат) – </a:t>
            </a:r>
            <a:r>
              <a:rPr lang="en-US" sz="1200" dirty="0">
                <a:latin typeface="Montserrat" pitchFamily="2" charset="77"/>
              </a:rPr>
              <a:t>Researcher</a:t>
            </a:r>
            <a:r>
              <a:rPr lang="ru-RU" sz="1200" dirty="0">
                <a:latin typeface="Montserrat" pitchFamily="2" charset="77"/>
              </a:rPr>
              <a:t>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itchFamily="2" charset="77"/>
              </a:rPr>
              <a:t>Жучков Алексей (МГУ, Мехмат) – </a:t>
            </a:r>
            <a:r>
              <a:rPr lang="en-US" sz="1200" dirty="0">
                <a:latin typeface="Montserrat" pitchFamily="2" charset="77"/>
              </a:rPr>
              <a:t>Backend developer </a:t>
            </a:r>
            <a:endParaRPr lang="ru-RU" sz="1200" dirty="0">
              <a:latin typeface="Montserrat" pitchFamily="2" charset="77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ru-RU" sz="1200" dirty="0">
                <a:latin typeface="Montserrat" pitchFamily="2" charset="77"/>
              </a:rPr>
              <a:t>Момот Дмитрий</a:t>
            </a:r>
            <a:r>
              <a:rPr lang="en-US" sz="1200" dirty="0">
                <a:latin typeface="Montserrat" pitchFamily="2" charset="77"/>
              </a:rPr>
              <a:t> – Frontend developer</a:t>
            </a:r>
            <a:endParaRPr lang="ru-RU" sz="1200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55441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CCBD01-1A70-E840-B197-CBBAFB214687}" type="slidenum">
              <a:rPr lang="ru-RU" smtClean="0"/>
              <a:pPr/>
              <a:t>3</a:t>
            </a:fld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Текст 3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1681468" y="2689335"/>
                <a:ext cx="4060876" cy="2359743"/>
              </a:xfrm>
            </p:spPr>
            <p:txBody>
              <a:bodyPr/>
              <a:lstStyle/>
              <a:p>
                <a:r>
                  <a:rPr lang="ru-RU" sz="1400" b="1" dirty="0"/>
                  <a:t>Метрика</a:t>
                </a:r>
                <a:r>
                  <a:rPr lang="en-US" sz="1400" b="1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Cost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ru-RU" b="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r>
                  <a:rPr lang="ru-RU" dirty="0"/>
                  <a:t>-</a:t>
                </a:r>
                <a:r>
                  <a:rPr lang="ru-RU" sz="1050" dirty="0"/>
                  <a:t>отношение числа выполненных заявок ко всем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den>
                    </m:f>
                  </m:oMath>
                </a14:m>
                <a:r>
                  <a:rPr lang="ru-RU" dirty="0"/>
                  <a:t>-</a:t>
                </a:r>
                <a:r>
                  <a:rPr lang="ru-RU" sz="1050" dirty="0"/>
                  <a:t>отношение количества удовлетворенной нагрузки ко всей нагрузке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den>
                    </m:f>
                  </m:oMath>
                </a14:m>
                <a:r>
                  <a:rPr lang="ru-RU" dirty="0"/>
                  <a:t>-</a:t>
                </a:r>
                <a:r>
                  <a:rPr lang="ru-RU" sz="1050" dirty="0"/>
                  <a:t>отношение рейтинга удовлетворенных заявок к суммарному рейтингу заявок</a:t>
                </a:r>
              </a:p>
            </p:txBody>
          </p:sp>
        </mc:Choice>
        <mc:Fallback xmlns="">
          <p:sp>
            <p:nvSpPr>
              <p:cNvPr id="4" name="Текст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1681468" y="2689335"/>
                <a:ext cx="4060876" cy="2359743"/>
              </a:xfrm>
              <a:blipFill>
                <a:blip r:embed="rId2"/>
                <a:stretch>
                  <a:fillRect t="-155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Текст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/>
              <a:t>Идея: использовать метод имитации отжига для оптимизации целевой функции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Текст 6"/>
              <p:cNvSpPr>
                <a:spLocks noGrp="1"/>
              </p:cNvSpPr>
              <p:nvPr>
                <p:ph type="body" sz="quarter" idx="16"/>
              </p:nvPr>
            </p:nvSpPr>
            <p:spPr>
              <a:xfrm>
                <a:off x="1681468" y="5447916"/>
                <a:ext cx="4060876" cy="1049436"/>
              </a:xfrm>
            </p:spPr>
            <p:txBody>
              <a:bodyPr/>
              <a:lstStyle/>
              <a:p>
                <a:r>
                  <a:rPr lang="ru-RU" b="1" dirty="0"/>
                  <a:t>Представление расписания: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ru-RU" dirty="0"/>
                  <a:t>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ru-RU" dirty="0"/>
                  <a:t>это количество часов отпуска сотрудника </a:t>
                </a:r>
                <a:r>
                  <a:rPr lang="en-US" dirty="0" err="1"/>
                  <a:t>i</a:t>
                </a:r>
                <a:r>
                  <a:rPr lang="ru-RU" dirty="0"/>
                  <a:t> на </a:t>
                </a:r>
                <a:r>
                  <a:rPr lang="en-US" dirty="0"/>
                  <a:t>j-</a:t>
                </a:r>
                <a:r>
                  <a:rPr lang="ru-RU" dirty="0"/>
                  <a:t>й месяц</a:t>
                </a:r>
              </a:p>
            </p:txBody>
          </p:sp>
        </mc:Choice>
        <mc:Fallback xmlns="">
          <p:sp>
            <p:nvSpPr>
              <p:cNvPr id="7" name="Текст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6"/>
              </p:nvPr>
            </p:nvSpPr>
            <p:spPr>
              <a:xfrm>
                <a:off x="1681468" y="5447916"/>
                <a:ext cx="4060876" cy="1049436"/>
              </a:xfrm>
              <a:blipFill>
                <a:blip r:embed="rId4"/>
                <a:stretch>
                  <a:fillRect l="-150" t="-232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DC9C210-14C4-4D35-B9FB-2768BD34DE1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/>
          <a:srcRect l="21374" r="21374"/>
          <a:stretch>
            <a:fillRect/>
          </a:stretch>
        </p:blipFill>
        <p:spPr>
          <a:xfrm>
            <a:off x="6143296" y="1290223"/>
            <a:ext cx="4997670" cy="2167425"/>
          </a:xfrm>
        </p:spPr>
      </p:pic>
    </p:spTree>
    <p:extLst>
      <p:ext uri="{BB962C8B-B14F-4D97-AF65-F5344CB8AC3E}">
        <p14:creationId xmlns:p14="http://schemas.microsoft.com/office/powerpoint/2010/main" val="753930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CCBD01-1A70-E840-B197-CBBAFB214687}" type="slidenum">
              <a:rPr lang="ru-RU" smtClean="0"/>
              <a:pPr/>
              <a:t>4</a:t>
            </a:fld>
            <a:endParaRPr lang="ru-RU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Основная сложность - ограничения</a:t>
            </a:r>
          </a:p>
        </p:txBody>
      </p:sp>
      <p:sp>
        <p:nvSpPr>
          <p:cNvPr id="13" name="Текст 12"/>
          <p:cNvSpPr>
            <a:spLocks noGrp="1"/>
          </p:cNvSpPr>
          <p:nvPr>
            <p:ph type="body" sz="quarter" idx="14"/>
          </p:nvPr>
        </p:nvSpPr>
        <p:spPr>
          <a:xfrm>
            <a:off x="1681468" y="2885929"/>
            <a:ext cx="8997042" cy="2253629"/>
          </a:xfrm>
        </p:spPr>
        <p:txBody>
          <a:bodyPr/>
          <a:lstStyle/>
          <a:p>
            <a:r>
              <a:rPr lang="ru-RU" sz="1800" dirty="0"/>
              <a:t>Не смотря на то, что задача в целом заключается в оптимизации линейного функционала, ограничения, которые присутствуют в задаче, делают нетривиальным оптимизацию «из коробки»</a:t>
            </a:r>
          </a:p>
          <a:p>
            <a:r>
              <a:rPr lang="ru-RU" sz="1800" dirty="0"/>
              <a:t>В следствие чего, мы свели задачу к выдаче отпусков априори исходя из планов по загрузке, поэтому это требование было выполнено автоматически.</a:t>
            </a:r>
          </a:p>
          <a:p>
            <a:r>
              <a:rPr lang="ru-RU" sz="1800" dirty="0"/>
              <a:t>Помимо прочего, было обнаружено, что среди работников нет обладающих несколькими квалификациями.</a:t>
            </a:r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Сложности</a:t>
            </a:r>
          </a:p>
        </p:txBody>
      </p:sp>
    </p:spTree>
    <p:extLst>
      <p:ext uri="{BB962C8B-B14F-4D97-AF65-F5344CB8AC3E}">
        <p14:creationId xmlns:p14="http://schemas.microsoft.com/office/powerpoint/2010/main" val="4141634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CCBD01-1A70-E840-B197-CBBAFB214687}" type="slidenum">
              <a:rPr lang="ru-RU" smtClean="0"/>
              <a:pPr/>
              <a:t>5</a:t>
            </a:fld>
            <a:endParaRPr lang="ru-RU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Первичные результаты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0CC59-A903-47F1-A2CF-07467F2A1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515" y="1410233"/>
            <a:ext cx="8293201" cy="46752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B8E510-A028-40FD-A81E-55907FCF7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8716" y="1410233"/>
            <a:ext cx="1708565" cy="467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147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4CCBD01-1A70-E840-B197-CBBAFB214687}" type="slidenum">
              <a:rPr lang="ru-RU" smtClean="0"/>
              <a:pPr/>
              <a:t>6</a:t>
            </a:fld>
            <a:endParaRPr lang="ru-RU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Road Map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770592-B18D-46A5-9A3F-7437FE796585}"/>
              </a:ext>
            </a:extLst>
          </p:cNvPr>
          <p:cNvSpPr txBox="1"/>
          <p:nvPr/>
        </p:nvSpPr>
        <p:spPr>
          <a:xfrm>
            <a:off x="2364828" y="1418897"/>
            <a:ext cx="64323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Усовершенствовать </a:t>
            </a:r>
            <a:r>
              <a:rPr lang="ru-RU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случайное сэмплирование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чтобы увеличить скорость работы алгоритма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Процессы Дирихле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Ввести понятие «</a:t>
            </a:r>
            <a:r>
              <a:rPr lang="ru-RU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расстояния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» между расписаниями.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ru-RU">
                <a:latin typeface="Calibri" panose="020F0502020204030204" pitchFamily="34" charset="0"/>
                <a:cs typeface="Times New Roman" panose="02020603050405020304" pitchFamily="18" charset="0"/>
              </a:rPr>
              <a:t>Параллелизация</a:t>
            </a:r>
            <a:endParaRPr lang="ru-RU" sz="1200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37002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960841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Ramax 2">
      <a:dk1>
        <a:srgbClr val="000000"/>
      </a:dk1>
      <a:lt1>
        <a:srgbClr val="FFFFFF"/>
      </a:lt1>
      <a:dk2>
        <a:srgbClr val="7F7F7F"/>
      </a:dk2>
      <a:lt2>
        <a:srgbClr val="E7E6E6"/>
      </a:lt2>
      <a:accent1>
        <a:srgbClr val="891E23"/>
      </a:accent1>
      <a:accent2>
        <a:srgbClr val="B72A30"/>
      </a:accent2>
      <a:accent3>
        <a:srgbClr val="D5373E"/>
      </a:accent3>
      <a:accent4>
        <a:srgbClr val="EB5459"/>
      </a:accent4>
      <a:accent5>
        <a:srgbClr val="2CA5E6"/>
      </a:accent5>
      <a:accent6>
        <a:srgbClr val="0683C7"/>
      </a:accent6>
      <a:hlink>
        <a:srgbClr val="B3B3B3"/>
      </a:hlink>
      <a:folHlink>
        <a:srgbClr val="E6E6E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200" dirty="0" smtClean="0">
            <a:latin typeface="Montserrat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2335</TotalTime>
  <Words>207</Words>
  <Application>Microsoft Office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Montserrat SemiBold</vt:lpstr>
      <vt:lpstr>Arial</vt:lpstr>
      <vt:lpstr>Cambria Math</vt:lpstr>
      <vt:lpstr>Montserrat</vt:lpstr>
      <vt:lpstr>Montserrat Medium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Георгий Малания</cp:lastModifiedBy>
  <cp:revision>52</cp:revision>
  <dcterms:created xsi:type="dcterms:W3CDTF">2019-05-27T15:27:25Z</dcterms:created>
  <dcterms:modified xsi:type="dcterms:W3CDTF">2021-03-02T10:21:07Z</dcterms:modified>
</cp:coreProperties>
</file>